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Work Sans"/>
      <p:regular r:id="rId53"/>
      <p:bold r:id="rId54"/>
      <p:italic r:id="rId55"/>
      <p:boldItalic r:id="rId56"/>
    </p:embeddedFont>
    <p:embeddedFont>
      <p:font typeface="Work Sans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hChfQ0seO3I7OnukQBOp5z6uYC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WorkSans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WorkSa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WorkSans-italic.fntdata"/><Relationship Id="rId10" Type="http://schemas.openxmlformats.org/officeDocument/2006/relationships/slide" Target="slides/slide5.xml"/><Relationship Id="rId54" Type="http://schemas.openxmlformats.org/officeDocument/2006/relationships/font" Target="fonts/WorkSans-bold.fntdata"/><Relationship Id="rId13" Type="http://schemas.openxmlformats.org/officeDocument/2006/relationships/slide" Target="slides/slide8.xml"/><Relationship Id="rId57" Type="http://schemas.openxmlformats.org/officeDocument/2006/relationships/font" Target="fonts/WorkSansLight-regular.fntdata"/><Relationship Id="rId12" Type="http://schemas.openxmlformats.org/officeDocument/2006/relationships/slide" Target="slides/slide7.xml"/><Relationship Id="rId56" Type="http://schemas.openxmlformats.org/officeDocument/2006/relationships/font" Target="fonts/Work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WorkSansLight-italic.fntdata"/><Relationship Id="rId14" Type="http://schemas.openxmlformats.org/officeDocument/2006/relationships/slide" Target="slides/slide9.xml"/><Relationship Id="rId58" Type="http://schemas.openxmlformats.org/officeDocument/2006/relationships/font" Target="fonts/WorkSans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02e5d77eb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802e5d77eb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63885c3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3663885c3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9c5439d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a9c5439d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9c5439d2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3a9c5439d2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9c5439d2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a9c5439d2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9c5439d2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a9c5439d2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a8caca1f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3aa8caca1f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a8caca1f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3aa8caca1f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9c5439d2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3a9c5439d2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9c5439d23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3a9c5439d23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9c5439d2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3a9c5439d2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9c5439d2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a9c5439d2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9c5439d2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3a9c5439d2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a8caca1f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3aa8caca1f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a8caca1f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3aa8caca1f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a8caca1f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3aa8caca1f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a8caca1f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3aa8caca1f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a8caca1f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aa8caca1f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3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hyperlink" Target="https://docs.google.com/forms/d/e/1FAIpQLScBqVCy7OApCszO1W4sTHENB5iWDe7YAD7jW3lIlwQaCe4T7g/viewform?usp=header" TargetMode="External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file/d/1DzoudtzaDaOLdbzDTUpx5Q-wk2QPlJ_i/view?usp=sharing" TargetMode="External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Relationship Id="rId5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Relationship Id="rId5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hyperlink" Target="https://docs.google.com/document/d/152cBazQ8mp8sVhbb0azYdKvIxjwND9Bn/edit?usp=sharing&amp;ouid=111400692386501262002&amp;rtpof=true&amp;sd=true" TargetMode="External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hyperlink" Target="https://www.figma.com/proto/cVb3ABkMeEU3wm5VGB8oeg/Copy-Buitr%C3%B3n-Coffe?node-id=1-123&amp;p=f&amp;t=bLXE82ehL0rnV0ih-1&amp;scaling=scale-down&amp;content-scaling=fixed&amp;page-id=0%3A1&amp;starting-point-node-id=1%3A2" TargetMode="External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F5WR4SLYkPvbxZkTDE2g5wAjXHmcDIr7" TargetMode="External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F5WR4SLYkPvbxZkTDE2g5wAjXHmcDIr7" TargetMode="External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wXVbKyLJeV8yo2IImg3eQDKGbAMlmR1r" TargetMode="External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fc-fa7s30uXVBUkATravdwbFvp_62g5Z" TargetMode="External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bpN-Jes-ofaoPfffcmufN01HnS_F1EaP" TargetMode="External"/><Relationship Id="rId5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wXVbKyLJeV8yo2IImg3eQDKGbAMlmR1r" TargetMode="External"/><Relationship Id="rId5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Relationship Id="rId4" Type="http://schemas.openxmlformats.org/officeDocument/2006/relationships/hyperlink" Target="https://drive.google.com/drive/u/0/folders/1wXVbKyLJeV8yo2IImg3eQDKGbAMlmR1r" TargetMode="External"/><Relationship Id="rId5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hyperlink" Target="https://github.com/ValeS2227/Buitr-n_Coffee.git" TargetMode="External"/><Relationship Id="rId5" Type="http://schemas.openxmlformats.org/officeDocument/2006/relationships/image" Target="../media/image3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10.jpg"/><Relationship Id="rId7" Type="http://schemas.openxmlformats.org/officeDocument/2006/relationships/image" Target="../media/image14.jpg"/><Relationship Id="rId8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Buitrón Coffee</a:t>
            </a:r>
            <a:endParaRPr b="1" i="0" sz="54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318" y="1886474"/>
            <a:ext cx="2751243" cy="38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1" name="Google Shape;171;p8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/>
        </p:nvSpPr>
        <p:spPr>
          <a:xfrm>
            <a:off x="816317" y="399104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8" name="Google Shape;178;p9"/>
          <p:cNvCxnSpPr/>
          <p:nvPr/>
        </p:nvCxnSpPr>
        <p:spPr>
          <a:xfrm>
            <a:off x="1060542" y="1035464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9"/>
          <p:cNvSpPr/>
          <p:nvPr/>
        </p:nvSpPr>
        <p:spPr>
          <a:xfrm>
            <a:off x="5802922" y="2444151"/>
            <a:ext cx="62865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puede Buitrón Coffee enfrentar los problemas en el control de su inventario?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6165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ertijo, ¿eres capaz de resolverlo? | PeakD" id="181" name="Google Shape;18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436" y="1878052"/>
            <a:ext cx="4164490" cy="416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" name="Google Shape;187;p14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" name="Google Shape;194;p15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15"/>
          <p:cNvSpPr/>
          <p:nvPr/>
        </p:nvSpPr>
        <p:spPr>
          <a:xfrm>
            <a:off x="853686" y="1813348"/>
            <a:ext cx="627770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 sistema de información permitirá a Buitrón Coffee optimizar inventarios, reducir errores y mejorar su eficiencia para competir en el mercado digital.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7167" y="1175836"/>
            <a:ext cx="3800755" cy="43638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/>
        </p:nvSpPr>
        <p:spPr>
          <a:xfrm>
            <a:off x="601617" y="2609617"/>
            <a:ext cx="11118082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3" name="Google Shape;203;p40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/>
        </p:nvSpPr>
        <p:spPr>
          <a:xfrm>
            <a:off x="816317" y="399105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0" name="Google Shape;210;p17"/>
          <p:cNvCxnSpPr/>
          <p:nvPr/>
        </p:nvCxnSpPr>
        <p:spPr>
          <a:xfrm>
            <a:off x="995304" y="98650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17"/>
          <p:cNvSpPr/>
          <p:nvPr/>
        </p:nvSpPr>
        <p:spPr>
          <a:xfrm>
            <a:off x="239375" y="1140667"/>
            <a:ext cx="6956082" cy="581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proyecto contempla el análisis, diseño y desarrollo de un sistema de información para Buitrón Coffee, enfocado en la gestión de inventarios y optimización de sus procesos internos, dentro del alcance se incluyen: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de requerimientos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 base en entrevistas y encuestas.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 de autenticación y roles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gestionar accesos y permisos.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registro, actualización y des habilitación.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Administración de usuarios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creación, modificación </a:t>
            </a:r>
            <a:r>
              <a:rPr lang="es-CO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inhabilitación de perfiles.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productos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catálogo con información detallada (tipo de café, nivel de tostado, presentación, precio y descripción).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 de notificaciones</a:t>
            </a:r>
            <a:r>
              <a:rPr b="0" i="0" lang="es-CO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la gestión del inventario.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117305"/>
            <a:ext cx="675638" cy="95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/>
        </p:nvSpPr>
        <p:spPr>
          <a:xfrm>
            <a:off x="7795334" y="1613138"/>
            <a:ext cx="3505200" cy="363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INCLUIRA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contempla integración con plataformas de pago electrónico.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desarrollarán módulos financieros ni contables avanzados.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 tendrá un chatbot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9" name="Google Shape;219;p3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0" name="Google Shape;2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6" name="Google Shape;226;p38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 title="WhatsApp Image 2025-09-26 at 6.33.45 PM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28236"/>
            <a:ext cx="11887200" cy="43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/>
        </p:nvSpPr>
        <p:spPr>
          <a:xfrm>
            <a:off x="3907130" y="2354804"/>
            <a:ext cx="4377600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b="1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>
            <a:off x="1802423" y="3555133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5" name="Google Shape;2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/>
          <p:nvPr/>
        </p:nvSpPr>
        <p:spPr>
          <a:xfrm>
            <a:off x="939813" y="44073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603682" y="1560676"/>
            <a:ext cx="6685168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un sistema de información en la empresa Buitrón Coffee enfocado en el manejo de inventarios, gestión de productos, roles, manejo de usuarios, y notificaciones.</a:t>
            </a:r>
            <a:endParaRPr b="0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2" name="Google Shape;242;p11"/>
          <p:cNvCxnSpPr/>
          <p:nvPr/>
        </p:nvCxnSpPr>
        <p:spPr>
          <a:xfrm>
            <a:off x="1011114" y="1237383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3" name="Google Shape;2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ágenes de Objetivos - Descarga gratuita en Freepik" id="244" name="Google Shape;24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3875" y="1489229"/>
            <a:ext cx="3879541" cy="387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633048" y="411602"/>
            <a:ext cx="782635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>
            <a:off x="1063869" y="1417017"/>
            <a:ext cx="6244753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/>
          <p:nvPr/>
        </p:nvSpPr>
        <p:spPr>
          <a:xfrm>
            <a:off x="1060339" y="151685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b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7.1  Objetivo General</a:t>
            </a:r>
            <a:b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7.2   Objetivo Específico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3132" y="1640061"/>
            <a:ext cx="3752216" cy="465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/>
        </p:nvSpPr>
        <p:spPr>
          <a:xfrm>
            <a:off x="816317" y="460292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0" name="Google Shape;250;p12"/>
          <p:cNvCxnSpPr/>
          <p:nvPr/>
        </p:nvCxnSpPr>
        <p:spPr>
          <a:xfrm>
            <a:off x="1021445" y="1144588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1" name="Google Shape;2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66" y="1787804"/>
            <a:ext cx="2733465" cy="193571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52" name="Google Shape;25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833" y="2656917"/>
            <a:ext cx="2759870" cy="18795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2065" y="1793619"/>
            <a:ext cx="2558951" cy="17835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sp>
        <p:nvSpPr>
          <p:cNvPr id="254" name="Google Shape;254;p12"/>
          <p:cNvSpPr/>
          <p:nvPr/>
        </p:nvSpPr>
        <p:spPr>
          <a:xfrm>
            <a:off x="589085" y="4067737"/>
            <a:ext cx="346238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sistema de autenticación de acceso</a:t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4754344" y="4938580"/>
            <a:ext cx="322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la gestión de roles y permisos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9139925" y="3939900"/>
            <a:ext cx="273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un módulo de control de inventarios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/>
        </p:nvSpPr>
        <p:spPr>
          <a:xfrm>
            <a:off x="816317" y="395385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942454" y="1043956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13"/>
          <p:cNvSpPr/>
          <p:nvPr/>
        </p:nvSpPr>
        <p:spPr>
          <a:xfrm>
            <a:off x="589085" y="4067737"/>
            <a:ext cx="346238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el módulo de administración de usuarios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4760582" y="5144955"/>
            <a:ext cx="322283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</a:t>
            </a: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módulo</a:t>
            </a:r>
            <a:r>
              <a:rPr b="1" lang="es-CO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la gestión de productos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9169935" y="3939908"/>
            <a:ext cx="27221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Notificaciones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454" y="1793619"/>
            <a:ext cx="2558951" cy="17835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68" name="Google Shape;2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5709" y="2657367"/>
            <a:ext cx="2968332" cy="208168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7894" y="1530675"/>
            <a:ext cx="2668301" cy="18807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LEVANTAMIENTO DE INFORMACiÓN</a:t>
            </a:r>
            <a:endParaRPr b="1" i="0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76" name="Google Shape;276;p18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Levantamiento de información </a:t>
            </a:r>
            <a:endParaRPr b="1" i="0" sz="3600" u="none" cap="none" strike="noStrike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83" name="Google Shape;283;p19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19"/>
          <p:cNvSpPr/>
          <p:nvPr/>
        </p:nvSpPr>
        <p:spPr>
          <a:xfrm>
            <a:off x="0" y="1130361"/>
            <a:ext cx="7677579" cy="5709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858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de la encuesta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Prefieren un catálogo por categorías (especialmente por tipo de café).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Usarían con mayor frecuencia el teléfono móvil para ingresar.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carrito de compras valoran un resumen claro de costos.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 de pago más usada: pago contra entrega.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más importante: tiempo de entrega.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Notificación preferida: confirmación de compra.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Consideran esencial crear un usuario.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Diseño preferido: tradicional y claro.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971550" marR="0" rtl="0"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ingresar, lo primero que hacen es revisar precios y productos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2167" y="2652241"/>
            <a:ext cx="4200507" cy="316409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529"/>
              </a:srgbClr>
            </a:outerShdw>
          </a:effectLst>
        </p:spPr>
      </p:pic>
      <p:sp>
        <p:nvSpPr>
          <p:cNvPr id="287" name="Google Shape;287;p19"/>
          <p:cNvSpPr txBox="1"/>
          <p:nvPr/>
        </p:nvSpPr>
        <p:spPr>
          <a:xfrm>
            <a:off x="7954392" y="1642369"/>
            <a:ext cx="31160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encuesta: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8336025" y="421225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Levantamiento de información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20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20"/>
          <p:cNvSpPr/>
          <p:nvPr/>
        </p:nvSpPr>
        <p:spPr>
          <a:xfrm>
            <a:off x="711073" y="1384310"/>
            <a:ext cx="6277708" cy="5632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 SOBRE LA ENTREVISTA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señor Juan Carlos presenta dificultades 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clientes.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Disponibilidad de tiempo (solo puede atender en la noche).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Solución propuesta: un aplicativo que permita: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Visualizar productos de café (Borbón rosado, variedad Supremo y Geisha).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Mostrar opciones de tostado (grano o molido).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Indicar presentaciones (Libra, Cuarto, Baches).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s-CO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Incluir precio, descripción y nivel de tostado.</a:t>
            </a:r>
            <a:br>
              <a:rPr b="0" i="0" lang="es-CO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1360" y="2196437"/>
            <a:ext cx="3761557" cy="376155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529"/>
              </a:srgbClr>
            </a:outerShdw>
          </a:effectLst>
        </p:spPr>
      </p:pic>
      <p:sp>
        <p:nvSpPr>
          <p:cNvPr id="298" name="Google Shape;298;p20"/>
          <p:cNvSpPr txBox="1"/>
          <p:nvPr/>
        </p:nvSpPr>
        <p:spPr>
          <a:xfrm>
            <a:off x="7377344" y="1313895"/>
            <a:ext cx="35421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Entrevista: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/>
        </p:nvSpPr>
        <p:spPr>
          <a:xfrm>
            <a:off x="601617" y="2609617"/>
            <a:ext cx="111180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4" name="Google Shape;304;p22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5" name="Google Shape;3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1" name="Google Shape;311;p23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p23"/>
          <p:cNvSpPr/>
          <p:nvPr/>
        </p:nvSpPr>
        <p:spPr>
          <a:xfrm>
            <a:off x="292964" y="1258176"/>
            <a:ext cx="6409678" cy="4832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Inicio de sesión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Modificar datos de Usuario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Visualizar catálogo 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Canales de comunicación 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Sistema de reseñas y calificación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Registro de usuarios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Gestión de Usuario </a:t>
            </a:r>
            <a:br>
              <a:rPr lang="es-CO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s-CO" sz="1900">
                <a:solidFill>
                  <a:schemeClr val="dk1"/>
                </a:solidFill>
              </a:rPr>
              <a:t>Gestión de Producto </a:t>
            </a:r>
            <a:br>
              <a:rPr b="1" lang="es-CO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querimientos PNG" id="314" name="Google Shape;314;p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079" y="1362227"/>
            <a:ext cx="4476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0" name="Google Shape;320;p41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1" name="Google Shape;321;p41"/>
          <p:cNvSpPr/>
          <p:nvPr/>
        </p:nvSpPr>
        <p:spPr>
          <a:xfrm>
            <a:off x="527572" y="1672026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9.Gestión de inventario</a:t>
            </a:r>
            <a:br>
              <a:rPr b="1" lang="es-CO" sz="1900">
                <a:solidFill>
                  <a:schemeClr val="dk1"/>
                </a:solidFill>
              </a:rPr>
            </a:b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10. Reporte de movimiento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11. Olvidar contraseña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12. </a:t>
            </a:r>
            <a:r>
              <a:rPr lang="es-CO" sz="1900"/>
              <a:t>Cerrar Sesión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querimientos PNG" id="323" name="Google Shape;323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5835" y="1258176"/>
            <a:ext cx="4476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02e5d77eb_1_2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 NO FUNCIONALES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9" name="Google Shape;329;g3802e5d77eb_1_2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g3802e5d77eb_1_2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Seguridad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Compatibilidad (interfaz de software)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Fiabilidad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Portabilidad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g3802e5d77eb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802e5d77eb_1_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1617" y="1955345"/>
            <a:ext cx="3351440" cy="3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8" name="Google Shape;338;p16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9" name="Google Shape;3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63885c35e_0_0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g3663885c35e_0_0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3663885c35e_0_0"/>
          <p:cNvSpPr/>
          <p:nvPr/>
        </p:nvSpPr>
        <p:spPr>
          <a:xfrm>
            <a:off x="538114" y="195040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8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Levantamiento De Información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8.1 Informe Encuesta</a:t>
            </a:r>
            <a:b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8.2 Informe Entrevista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9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9.1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9.2 No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10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3663885c35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12" name="Google Shape;112;g3663885c35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066" y="1635576"/>
            <a:ext cx="3714569" cy="460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/>
        </p:nvSpPr>
        <p:spPr>
          <a:xfrm>
            <a:off x="816317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5" name="Google Shape;345;p39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6" name="Google Shape;3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8481" y="1175836"/>
            <a:ext cx="7411479" cy="53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9c5439d23_0_0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CASO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g3a9c5439d23_0_0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4" name="Google Shape;354;g3a9c5439d2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9c5439d23_0_30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CASO DE USO</a:t>
            </a:r>
            <a:endParaRPr sz="36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0" name="Google Shape;360;g3a9c5439d23_0_30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1" name="Google Shape;361;g3a9c5439d23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a9c5439d23_0_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275" y="1575425"/>
            <a:ext cx="7249050" cy="49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9c5439d23_0_18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CASOS DE USO EXTENDIDO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g3a9c5439d23_0_18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9" name="Google Shape;369;g3a9c5439d23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9c5439d23_0_54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5" name="Google Shape;375;g3a9c5439d23_0_54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g3a9c5439d23_0_54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g3a9c5439d23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a9c5439d23_0_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300" y="1456947"/>
            <a:ext cx="6277800" cy="520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a8caca1f4_0_25"/>
          <p:cNvSpPr txBox="1"/>
          <p:nvPr/>
        </p:nvSpPr>
        <p:spPr>
          <a:xfrm>
            <a:off x="601625" y="2609625"/>
            <a:ext cx="11138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5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5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g3aa8caca1f4_0_25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5" name="Google Shape;385;g3aa8caca1f4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a8caca1f4_0_31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RELACIÓN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1" name="Google Shape;391;g3aa8caca1f4_0_31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2" name="Google Shape;392;g3aa8caca1f4_0_31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g3aa8caca1f4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aa8caca1f4_0_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902" y="1886650"/>
            <a:ext cx="8869351" cy="33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9c5439d23_0_24"/>
          <p:cNvSpPr txBox="1"/>
          <p:nvPr/>
        </p:nvSpPr>
        <p:spPr>
          <a:xfrm>
            <a:off x="601617" y="2609617"/>
            <a:ext cx="1111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g3a9c5439d23_0_24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1" name="Google Shape;401;g3a9c5439d2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9c5439d23_0_62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7" name="Google Shape;407;g3a9c5439d23_0_62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g3a9c5439d23_0_62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g3a9c5439d23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a9c5439d23_0_6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577" y="1921402"/>
            <a:ext cx="9216824" cy="40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9c5439d23_0_12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g3a9c5439d23_0_12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7" name="Google Shape;417;g3a9c5439d23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9c5439d23_0_70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8" name="Google Shape;118;g3a9c5439d23_0_70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g3a9c5439d23_0_70"/>
          <p:cNvSpPr/>
          <p:nvPr/>
        </p:nvSpPr>
        <p:spPr>
          <a:xfrm>
            <a:off x="538114" y="195040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97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 startAt="10"/>
            </a:pPr>
            <a:r>
              <a:rPr lang="es-CO" sz="2800">
                <a:latin typeface="Times New Roman"/>
                <a:ea typeface="Times New Roman"/>
                <a:cs typeface="Times New Roman"/>
                <a:sym typeface="Times New Roman"/>
              </a:rPr>
              <a:t>Diagrama Caso De Uso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Extendido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Técnica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3a9c5439d23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21" name="Google Shape;121;g3a9c5439d23_0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066" y="1635576"/>
            <a:ext cx="3714569" cy="460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9c5439d23_0_46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3" name="Google Shape;423;g3a9c5439d23_0_46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g3a9c5439d23_0_46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" name="Google Shape;425;g3a9c5439d23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a9c5439d23_0_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187" y="1579450"/>
            <a:ext cx="7589975" cy="47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a8caca1f4_0_19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g3aa8caca1f4_0_19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3" name="Google Shape;433;g3aa8caca1f4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a8caca1f4_0_39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9" name="Google Shape;439;g3aa8caca1f4_0_39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g3aa8caca1f4_0_39"/>
          <p:cNvSpPr/>
          <p:nvPr/>
        </p:nvSpPr>
        <p:spPr>
          <a:xfrm>
            <a:off x="1808843" y="2335071"/>
            <a:ext cx="46704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00" lIns="68025" spcFirstLastPara="1" rIns="68025" wrap="square" tIns="34000">
            <a:noAutofit/>
          </a:bodyPr>
          <a:lstStyle/>
          <a:p>
            <a:pPr indent="-283455" lvl="0" marL="340147" marR="0" rtl="0" algn="l">
              <a:lnSpc>
                <a:spcPct val="100000"/>
              </a:lnSpc>
              <a:spcBef>
                <a:spcPts val="595"/>
              </a:spcBef>
              <a:spcAft>
                <a:spcPts val="595"/>
              </a:spcAft>
              <a:buClr>
                <a:schemeClr val="dk1"/>
              </a:buClr>
              <a:buSzPts val="1786"/>
              <a:buFont typeface="Times New Roman"/>
              <a:buAutoNum type="arabicPeriod"/>
            </a:pPr>
            <a:r>
              <a:t/>
            </a:r>
            <a:endParaRPr b="0" i="0" sz="267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1" name="Google Shape;441;g3aa8caca1f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aa8caca1f4_0_3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100" y="2238875"/>
            <a:ext cx="7080701" cy="220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a8caca1f4_0_13"/>
          <p:cNvSpPr txBox="1"/>
          <p:nvPr/>
        </p:nvSpPr>
        <p:spPr>
          <a:xfrm>
            <a:off x="601617" y="260961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g3aa8caca1f4_0_13"/>
          <p:cNvCxnSpPr/>
          <p:nvPr/>
        </p:nvCxnSpPr>
        <p:spPr>
          <a:xfrm>
            <a:off x="1793631" y="3809946"/>
            <a:ext cx="873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9" name="Google Shape;449;g3aa8caca1f4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6" cy="117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a8caca1f4_0_47"/>
          <p:cNvSpPr txBox="1"/>
          <p:nvPr/>
        </p:nvSpPr>
        <p:spPr>
          <a:xfrm>
            <a:off x="816317" y="434273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5" name="Google Shape;455;g3aa8caca1f4_0_47"/>
          <p:cNvCxnSpPr/>
          <p:nvPr/>
        </p:nvCxnSpPr>
        <p:spPr>
          <a:xfrm>
            <a:off x="853686" y="1071785"/>
            <a:ext cx="3965400" cy="90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g3aa8caca1f4_0_47"/>
          <p:cNvSpPr/>
          <p:nvPr/>
        </p:nvSpPr>
        <p:spPr>
          <a:xfrm>
            <a:off x="853686" y="1813348"/>
            <a:ext cx="62778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7" name="Google Shape;457;g3aa8caca1f4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3aa8caca1f4_0_4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525" y="1951050"/>
            <a:ext cx="9505701" cy="28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/>
          <p:nvPr/>
        </p:nvSpPr>
        <p:spPr>
          <a:xfrm>
            <a:off x="601617" y="2609617"/>
            <a:ext cx="111180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42"/>
          <p:cNvCxnSpPr/>
          <p:nvPr/>
        </p:nvCxnSpPr>
        <p:spPr>
          <a:xfrm>
            <a:off x="1793631" y="3809946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5" name="Google Shape;46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/>
        </p:nvSpPr>
        <p:spPr>
          <a:xfrm>
            <a:off x="868025" y="434273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1" name="Google Shape;471;p43"/>
          <p:cNvCxnSpPr/>
          <p:nvPr/>
        </p:nvCxnSpPr>
        <p:spPr>
          <a:xfrm>
            <a:off x="853686" y="1071785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2" name="Google Shape;4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121748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 title="WhatsApp Image 2025-09-30 at 1.08.57 AM.jpe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328236"/>
            <a:ext cx="11887200" cy="487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a8caca1f4_0_5"/>
          <p:cNvSpPr txBox="1"/>
          <p:nvPr/>
        </p:nvSpPr>
        <p:spPr>
          <a:xfrm>
            <a:off x="633048" y="411602"/>
            <a:ext cx="782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Work Sans"/>
              <a:buNone/>
            </a:pPr>
            <a:r>
              <a:rPr b="1" i="0" lang="es-CO" sz="60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endParaRPr b="1" i="0" sz="72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g3aa8caca1f4_0_5"/>
          <p:cNvCxnSpPr/>
          <p:nvPr/>
        </p:nvCxnSpPr>
        <p:spPr>
          <a:xfrm>
            <a:off x="1063869" y="1417017"/>
            <a:ext cx="6244800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g3aa8caca1f4_0_5"/>
          <p:cNvSpPr/>
          <p:nvPr/>
        </p:nvSpPr>
        <p:spPr>
          <a:xfrm>
            <a:off x="538114" y="1950402"/>
            <a:ext cx="55146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AutoNum type="arabicPeriod" startAt="10"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GitHub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3aa8caca1f4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9" cy="950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yon ve Vizyon | Osmaniye Korkut Ata Üniversitesi" id="130" name="Google Shape;130;g3aa8caca1f4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5066" y="1635576"/>
            <a:ext cx="3714569" cy="460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745947" y="2238297"/>
            <a:ext cx="1111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6" name="Google Shape;136;p4"/>
          <p:cNvCxnSpPr/>
          <p:nvPr/>
        </p:nvCxnSpPr>
        <p:spPr>
          <a:xfrm>
            <a:off x="1855177" y="4311271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988666" y="485775"/>
            <a:ext cx="3606469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i="0" lang="es-CO" sz="30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478498" y="1061282"/>
            <a:ext cx="5355232" cy="550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Origen Pitalito Huila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Jefe Juan Carlos Buitrón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Finca las Brisas Montecristo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Altura 1750 msnm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Bourbon Rosado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Café Supremo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44" name="Google Shape;144;p5"/>
          <p:cNvCxnSpPr/>
          <p:nvPr/>
        </p:nvCxnSpPr>
        <p:spPr>
          <a:xfrm flipH="1" rot="10800000">
            <a:off x="1126349" y="1043956"/>
            <a:ext cx="1919839" cy="4857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060" y="334108"/>
            <a:ext cx="2895600" cy="2209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796" y="485775"/>
            <a:ext cx="2162175" cy="29432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4044" y="3815862"/>
            <a:ext cx="3064172" cy="24266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6060" y="2813538"/>
            <a:ext cx="2727060" cy="36360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2352"/>
              </a:srgbClr>
            </a:outerShdw>
          </a:effectLst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/>
        </p:nvSpPr>
        <p:spPr>
          <a:xfrm>
            <a:off x="713497" y="2002947"/>
            <a:ext cx="1111808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</a:pPr>
            <a:r>
              <a:rPr b="1" i="0" lang="es-CO" sz="7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b="1" i="0" sz="7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" name="Google Shape;155;p6"/>
          <p:cNvCxnSpPr/>
          <p:nvPr/>
        </p:nvCxnSpPr>
        <p:spPr>
          <a:xfrm>
            <a:off x="1855177" y="4311271"/>
            <a:ext cx="873405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78" y="105508"/>
            <a:ext cx="835115" cy="11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816317" y="435156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Work Sans"/>
              <a:buNone/>
            </a:pPr>
            <a:r>
              <a:rPr b="1" i="0" lang="es-CO" sz="3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Problema</a:t>
            </a:r>
            <a:endParaRPr b="1" i="0" sz="3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2" name="Google Shape;162;p7"/>
          <p:cNvCxnSpPr/>
          <p:nvPr/>
        </p:nvCxnSpPr>
        <p:spPr>
          <a:xfrm>
            <a:off x="940776" y="1043956"/>
            <a:ext cx="3965331" cy="877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7"/>
          <p:cNvSpPr/>
          <p:nvPr/>
        </p:nvSpPr>
        <p:spPr>
          <a:xfrm>
            <a:off x="360484" y="1617674"/>
            <a:ext cx="63777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comercio electrónico crece en Colombia, pero muchas empresas carecen de sistemas digitales.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ello, Buitrón Coffee necesita un sistema de información que optimice inventarios y refuerce su competitividad.</a:t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9" y="93919"/>
            <a:ext cx="675638" cy="95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solucionar problemas" id="165" name="Google Shape;16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8257" y="1662545"/>
            <a:ext cx="5002350" cy="353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